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76" r:id="rId11"/>
    <p:sldId id="277" r:id="rId12"/>
    <p:sldId id="268" r:id="rId13"/>
    <p:sldId id="273" r:id="rId14"/>
    <p:sldId id="269" r:id="rId15"/>
    <p:sldId id="267" r:id="rId16"/>
    <p:sldId id="272" r:id="rId17"/>
    <p:sldId id="274" r:id="rId18"/>
    <p:sldId id="275" r:id="rId19"/>
    <p:sldId id="278" r:id="rId20"/>
    <p:sldId id="279" r:id="rId21"/>
    <p:sldId id="280" r:id="rId22"/>
    <p:sldId id="281" r:id="rId23"/>
    <p:sldId id="282" r:id="rId24"/>
  </p:sldIdLst>
  <p:sldSz cx="9144000" cy="6858000" type="screen4x3"/>
  <p:notesSz cx="6858000" cy="9144000"/>
  <p:custDataLst>
    <p:tags r:id="rId26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17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0F2EA4-9288-4663-9750-6B92784F437F}" type="datetimeFigureOut">
              <a:rPr lang="ru-RU" smtClean="0"/>
              <a:pPr/>
              <a:t>10.04.2018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C7A801-757D-4D39-9B29-AE593B4417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884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C7A801-757D-4D39-9B29-AE593B441753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179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C7A801-757D-4D39-9B29-AE593B441753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2626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827584" y="548680"/>
            <a:ext cx="7848872" cy="583264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74560-69EA-46C1-A3A7-AD0E8A039387}" type="datetimeFigureOut">
              <a:rPr lang="ru-RU" smtClean="0"/>
              <a:pPr/>
              <a:t>10.04.2018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FE43B-42E3-4CF0-9C21-A9053DD4167B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 descr="item_4884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96136" y="188640"/>
            <a:ext cx="3178324" cy="21676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74560-69EA-46C1-A3A7-AD0E8A039387}" type="datetimeFigureOut">
              <a:rPr lang="ru-RU" smtClean="0"/>
              <a:pPr/>
              <a:t>10.04.2018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FE43B-42E3-4CF0-9C21-A9053DD416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74560-69EA-46C1-A3A7-AD0E8A039387}" type="datetimeFigureOut">
              <a:rPr lang="ru-RU" smtClean="0"/>
              <a:pPr/>
              <a:t>10.04.2018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FE43B-42E3-4CF0-9C21-A9053DD416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683568" y="476672"/>
            <a:ext cx="8064896" cy="590465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4525963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74560-69EA-46C1-A3A7-AD0E8A039387}" type="datetimeFigureOut">
              <a:rPr lang="ru-RU" smtClean="0"/>
              <a:pPr/>
              <a:t>10.04.2018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FE43B-42E3-4CF0-9C21-A9053DD4167B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 descr="12375609571200265874pitr_Rocket_icon.svg.h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19079782">
            <a:off x="251520" y="4701520"/>
            <a:ext cx="1872208" cy="1900864"/>
          </a:xfrm>
          <a:prstGeom prst="rect">
            <a:avLst/>
          </a:prstGeom>
        </p:spPr>
      </p:pic>
      <p:sp>
        <p:nvSpPr>
          <p:cNvPr id="9" name="4-конечная звезда 8"/>
          <p:cNvSpPr/>
          <p:nvPr userDrawn="1"/>
        </p:nvSpPr>
        <p:spPr>
          <a:xfrm>
            <a:off x="467544" y="2564904"/>
            <a:ext cx="648072" cy="936104"/>
          </a:xfrm>
          <a:prstGeom prst="star4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4-конечная звезда 9"/>
          <p:cNvSpPr/>
          <p:nvPr userDrawn="1"/>
        </p:nvSpPr>
        <p:spPr>
          <a:xfrm>
            <a:off x="179512" y="1340768"/>
            <a:ext cx="648072" cy="936104"/>
          </a:xfrm>
          <a:prstGeom prst="star4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4-конечная звезда 10"/>
          <p:cNvSpPr/>
          <p:nvPr userDrawn="1"/>
        </p:nvSpPr>
        <p:spPr>
          <a:xfrm>
            <a:off x="179512" y="3717032"/>
            <a:ext cx="648072" cy="936104"/>
          </a:xfrm>
          <a:prstGeom prst="star4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4-конечная звезда 11"/>
          <p:cNvSpPr/>
          <p:nvPr userDrawn="1"/>
        </p:nvSpPr>
        <p:spPr>
          <a:xfrm>
            <a:off x="2771800" y="5301208"/>
            <a:ext cx="648072" cy="936104"/>
          </a:xfrm>
          <a:prstGeom prst="star4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4-конечная звезда 12"/>
          <p:cNvSpPr/>
          <p:nvPr userDrawn="1"/>
        </p:nvSpPr>
        <p:spPr>
          <a:xfrm>
            <a:off x="2123728" y="5733256"/>
            <a:ext cx="648072" cy="936104"/>
          </a:xfrm>
          <a:prstGeom prst="star4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4-конечная звезда 13"/>
          <p:cNvSpPr/>
          <p:nvPr userDrawn="1"/>
        </p:nvSpPr>
        <p:spPr>
          <a:xfrm>
            <a:off x="611560" y="476672"/>
            <a:ext cx="648072" cy="936104"/>
          </a:xfrm>
          <a:prstGeom prst="star4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74560-69EA-46C1-A3A7-AD0E8A039387}" type="datetimeFigureOut">
              <a:rPr lang="ru-RU" smtClean="0"/>
              <a:pPr/>
              <a:t>10.04.2018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FE43B-42E3-4CF0-9C21-A9053DD416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74560-69EA-46C1-A3A7-AD0E8A039387}" type="datetimeFigureOut">
              <a:rPr lang="ru-RU" smtClean="0"/>
              <a:pPr/>
              <a:t>10.04.2018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FE43B-42E3-4CF0-9C21-A9053DD416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74560-69EA-46C1-A3A7-AD0E8A039387}" type="datetimeFigureOut">
              <a:rPr lang="ru-RU" smtClean="0"/>
              <a:pPr/>
              <a:t>10.04.2018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FE43B-42E3-4CF0-9C21-A9053DD416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74560-69EA-46C1-A3A7-AD0E8A039387}" type="datetimeFigureOut">
              <a:rPr lang="ru-RU" smtClean="0"/>
              <a:pPr/>
              <a:t>10.04.2018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FE43B-42E3-4CF0-9C21-A9053DD416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74560-69EA-46C1-A3A7-AD0E8A039387}" type="datetimeFigureOut">
              <a:rPr lang="ru-RU" smtClean="0"/>
              <a:pPr/>
              <a:t>10.04.2018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FE43B-42E3-4CF0-9C21-A9053DD416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74560-69EA-46C1-A3A7-AD0E8A039387}" type="datetimeFigureOut">
              <a:rPr lang="ru-RU" smtClean="0"/>
              <a:pPr/>
              <a:t>10.04.2018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FE43B-42E3-4CF0-9C21-A9053DD416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74560-69EA-46C1-A3A7-AD0E8A039387}" type="datetimeFigureOut">
              <a:rPr lang="ru-RU" smtClean="0"/>
              <a:pPr/>
              <a:t>10.04.2018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FE43B-42E3-4CF0-9C21-A9053DD416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874560-69EA-46C1-A3A7-AD0E8A039387}" type="datetimeFigureOut">
              <a:rPr lang="ru-RU" smtClean="0"/>
              <a:pPr/>
              <a:t>10.04.2018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CFE43B-42E3-4CF0-9C21-A9053DD4167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s://ru.wikipedia.org/wiki/%D0%9F%D1%80%D0%BE%D0%B3%D0%BD%D0%BE%D0%B7_%D0%BF%D0%BE%D0%B3%D0%BE%D0%B4%D1%8B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8"/>
            <a:ext cx="7772400" cy="5616623"/>
          </a:xfrm>
        </p:spPr>
        <p:txBody>
          <a:bodyPr>
            <a:noAutofit/>
          </a:bodyPr>
          <a:lstStyle/>
          <a:p>
            <a:r>
              <a:rPr lang="ru-RU" sz="7200" b="1" i="1" dirty="0" smtClean="0">
                <a:latin typeface="Georgia" pitchFamily="18" charset="0"/>
              </a:rPr>
              <a:t>ДЕТЯМ</a:t>
            </a:r>
            <a:r>
              <a:rPr lang="ru-RU" sz="9600" b="1" i="1" dirty="0" smtClean="0">
                <a:latin typeface="Georgia" pitchFamily="18" charset="0"/>
              </a:rPr>
              <a:t>  </a:t>
            </a:r>
            <a:br>
              <a:rPr lang="ru-RU" sz="9600" b="1" i="1" dirty="0" smtClean="0">
                <a:latin typeface="Georgia" pitchFamily="18" charset="0"/>
              </a:rPr>
            </a:br>
            <a:r>
              <a:rPr lang="ru-RU" sz="9600" b="1" i="1" dirty="0" smtClean="0">
                <a:latin typeface="Georgia" pitchFamily="18" charset="0"/>
              </a:rPr>
              <a:t>О </a:t>
            </a:r>
            <a:r>
              <a:rPr lang="ru-RU" sz="9600" b="1" i="1" dirty="0" smtClean="0">
                <a:solidFill>
                  <a:srgbClr val="7030A0"/>
                </a:solidFill>
                <a:latin typeface="Georgia" pitchFamily="18" charset="0"/>
              </a:rPr>
              <a:t>КОСМОСЕ</a:t>
            </a:r>
            <a:endParaRPr lang="ru-RU" sz="9600" b="1" i="1" dirty="0">
              <a:solidFill>
                <a:srgbClr val="7030A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476672"/>
            <a:ext cx="3240360" cy="5678091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  <a:latin typeface="Georgia" pitchFamily="18" charset="0"/>
              </a:rPr>
              <a:t>18 марта 1965 </a:t>
            </a:r>
            <a:r>
              <a:rPr lang="ru-RU" dirty="0" smtClean="0">
                <a:latin typeface="Georgia" pitchFamily="18" charset="0"/>
              </a:rPr>
              <a:t>года летчик-космонавт СССР Алексей Леонов впервые в истории совершил выход в открытый космос с борта корабля "Восход-2</a:t>
            </a:r>
            <a:r>
              <a:rPr lang="ru-RU" dirty="0" smtClean="0"/>
              <a:t>"</a:t>
            </a:r>
            <a:endParaRPr lang="ru-RU" dirty="0"/>
          </a:p>
        </p:txBody>
      </p:sp>
      <p:pic>
        <p:nvPicPr>
          <p:cNvPr id="4" name="Рисунок 3" descr="http://i.ytimg.com/vi/QwWmR1acAXk/maxresdefault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1052736"/>
            <a:ext cx="3829050" cy="27125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http://ic.pics.livejournal.com/yakovenchuk/12715495/2803/2803_original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4005064"/>
            <a:ext cx="2129359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043608" y="476672"/>
            <a:ext cx="3456384" cy="567809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>
                <a:latin typeface="Georgia" pitchFamily="18" charset="0"/>
              </a:rPr>
              <a:t>В космосе очень холодно и очень мало воздуха,  поэтому на космонавта, который полетел в космос, одели вот такой скафандр. Скафандр очень теплый и защищает космонавта от холода, а также снабжает человека воздухом</a:t>
            </a:r>
            <a:endParaRPr lang="ru-RU" sz="2400" dirty="0"/>
          </a:p>
        </p:txBody>
      </p:sp>
      <p:pic>
        <p:nvPicPr>
          <p:cNvPr id="6" name="Picture 2" descr="http://www.mk.ru/upload/iblock_mk/475/6f/28/95/DETAIL_PICTURE__394534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764704"/>
            <a:ext cx="3528392" cy="52888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548680"/>
            <a:ext cx="3096344" cy="5606083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dirty="0" smtClean="0">
                <a:latin typeface="Georgia" pitchFamily="18" charset="0"/>
              </a:rPr>
              <a:t>Это –наша планета Земля. Синие пятна на нашей планете – это вода – моря и океаны. Зеленые пятнышки – это зеленые леса и луга. Коричневые пятна – это горы. А маленький кружок около Земли – это Луна, спутник Земли.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4" name="Picture 5" descr="http://mywidescreenwallpapers.com/wallpapers/various_10/earth_and_the_moon_widescreen_wallpaper_44432.jpg"/>
          <p:cNvPicPr>
            <a:picLocks noChangeAspect="1" noChangeArrowheads="1"/>
          </p:cNvPicPr>
          <p:nvPr/>
        </p:nvPicPr>
        <p:blipFill>
          <a:blip r:embed="rId2" cstate="print"/>
          <a:srcRect l="23688" r="20161"/>
          <a:stretch>
            <a:fillRect/>
          </a:stretch>
        </p:blipFill>
        <p:spPr bwMode="auto">
          <a:xfrm>
            <a:off x="4067944" y="836712"/>
            <a:ext cx="4608512" cy="5130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fs00.infourok.ru/images/doc/27/34768/hello_html_328ba584.png"/>
          <p:cNvPicPr/>
          <p:nvPr/>
        </p:nvPicPr>
        <p:blipFill>
          <a:blip r:embed="rId2" cstate="print"/>
          <a:srcRect l="7965" r="7965"/>
          <a:stretch>
            <a:fillRect/>
          </a:stretch>
        </p:blipFill>
        <p:spPr bwMode="auto">
          <a:xfrm>
            <a:off x="1835696" y="836712"/>
            <a:ext cx="6840760" cy="51125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548680"/>
            <a:ext cx="2808312" cy="560608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3600" dirty="0" smtClean="0">
              <a:latin typeface="Georgia" pitchFamily="18" charset="0"/>
            </a:endParaRPr>
          </a:p>
          <a:p>
            <a:pPr algn="ctr">
              <a:buNone/>
            </a:pPr>
            <a:r>
              <a:rPr lang="ru-RU" sz="3600" dirty="0" smtClean="0">
                <a:latin typeface="Georgia" pitchFamily="18" charset="0"/>
              </a:rPr>
              <a:t>А так выглядит Луна, если подлететь к ней поближе</a:t>
            </a:r>
            <a:endParaRPr lang="ru-RU" sz="3600" dirty="0">
              <a:latin typeface="Georgia" pitchFamily="18" charset="0"/>
            </a:endParaRPr>
          </a:p>
        </p:txBody>
      </p:sp>
      <p:pic>
        <p:nvPicPr>
          <p:cNvPr id="4" name="Picture 2" descr="http://www.yapfiles.ru/files/392806/moonn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980728"/>
            <a:ext cx="5057316" cy="43106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548681"/>
            <a:ext cx="3024336" cy="54006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3600" dirty="0" smtClean="0">
                <a:latin typeface="Georgia" pitchFamily="18" charset="0"/>
              </a:rPr>
              <a:t>Для того, чтобы лучше изучить Луну, люди изобрели луноход и доставили его на      планету.</a:t>
            </a:r>
            <a:endParaRPr lang="ru-RU" sz="3600" dirty="0">
              <a:latin typeface="Georgia" pitchFamily="18" charset="0"/>
            </a:endParaRPr>
          </a:p>
        </p:txBody>
      </p:sp>
      <p:pic>
        <p:nvPicPr>
          <p:cNvPr id="4" name="Рисунок 3" descr="http://smartnews.ru/storage/c/2012/10/12/1350046898_744777_40.jpg"/>
          <p:cNvPicPr/>
          <p:nvPr/>
        </p:nvPicPr>
        <p:blipFill>
          <a:blip r:embed="rId2" cstate="print"/>
          <a:srcRect r="28487"/>
          <a:stretch>
            <a:fillRect/>
          </a:stretch>
        </p:blipFill>
        <p:spPr bwMode="auto">
          <a:xfrm>
            <a:off x="3995936" y="1196752"/>
            <a:ext cx="4764931" cy="42484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620688"/>
            <a:ext cx="3456384" cy="553407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dirty="0" smtClean="0">
                <a:latin typeface="Georgia" pitchFamily="18" charset="0"/>
              </a:rPr>
              <a:t>А вот таким космонавты увидели Солнце – огромный раскаленный огненный шар.</a:t>
            </a:r>
            <a:endParaRPr lang="ru-RU" sz="3600" dirty="0">
              <a:latin typeface="Georgia" pitchFamily="18" charset="0"/>
            </a:endParaRPr>
          </a:p>
        </p:txBody>
      </p:sp>
      <p:pic>
        <p:nvPicPr>
          <p:cNvPr id="4" name="Picture 5" descr="http://h6.img.mediacache.rugion.ru/_i/forum/files/88/85/80/8885809_2s308_130824173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2024" y="1340768"/>
            <a:ext cx="4582493" cy="45811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620689"/>
            <a:ext cx="8064896" cy="1296144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latin typeface="Georgia" pitchFamily="18" charset="0"/>
              </a:rPr>
              <a:t>     А вокруг Солнца вращаются все планеты солнечной системы.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5" name="Picture 2" descr="http://wiki.iteach.ru/images/7/7f/%D0%9A%D0%BE%D1%81%D0%BC%D0%BE%D1%81_%D0%9F._%D0%98.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844824"/>
            <a:ext cx="6192688" cy="4258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548679"/>
            <a:ext cx="7488832" cy="1872209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000" dirty="0" smtClean="0">
                <a:latin typeface="Georgia" pitchFamily="18" charset="0"/>
              </a:rPr>
              <a:t>В космос запущены искусственные спутники Земли. С их помощью проводятся  научные исследования. Спутники изучают магнитное поле и радиационную обстановку вблизи Земли, исследуют невидимые космические излучения, выполняют разнообразные биологические и технические эксперименты.</a:t>
            </a:r>
            <a:endParaRPr lang="ru-RU" sz="2000" dirty="0">
              <a:latin typeface="Georgia" pitchFamily="18" charset="0"/>
            </a:endParaRPr>
          </a:p>
        </p:txBody>
      </p:sp>
      <p:pic>
        <p:nvPicPr>
          <p:cNvPr id="4" name="Рисунок 3" descr="http://gentree.mikhailmazel.com/Soyuz_Appolon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636912"/>
            <a:ext cx="5429250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476673"/>
            <a:ext cx="7704856" cy="2232248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b="1" dirty="0" smtClean="0">
                <a:latin typeface="Georgia" pitchFamily="18" charset="0"/>
              </a:rPr>
              <a:t>Метеорологический спутник</a:t>
            </a:r>
            <a:r>
              <a:rPr lang="ru-RU" dirty="0" smtClean="0">
                <a:latin typeface="Georgia" pitchFamily="18" charset="0"/>
              </a:rPr>
              <a:t>  создан для получения из космоса данных о Земле, которые используются для </a:t>
            </a:r>
            <a:r>
              <a:rPr lang="ru-RU" dirty="0" smtClean="0">
                <a:latin typeface="Georgia" pitchFamily="18" charset="0"/>
                <a:hlinkClick r:id="rId2" tooltip="Прогноз погоды"/>
              </a:rPr>
              <a:t>прогноза погоды</a:t>
            </a:r>
            <a:r>
              <a:rPr lang="ru-RU" dirty="0" smtClean="0">
                <a:latin typeface="Georgia" pitchFamily="18" charset="0"/>
              </a:rPr>
              <a:t>. У спутников на борту приборы, с помощью которых наблюдают за температурой поверхности Земли, за  облачным, снеговым и ледовым покровом. 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1026" name="Picture 2" descr="https://upload.wikimedia.org/wikipedia/commons/thumb/d/d0/GOES_8_Spac0255.jpg/250px-GOES_8_Spac02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2852936"/>
            <a:ext cx="5136222" cy="33282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476672"/>
            <a:ext cx="2880320" cy="5400601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dirty="0" smtClean="0">
                <a:latin typeface="Georgia" pitchFamily="18" charset="0"/>
              </a:rPr>
              <a:t>Давайте посмотрим в ночное небо! Там столько красивых звезд</a:t>
            </a:r>
            <a:r>
              <a:rPr lang="en-US" sz="2400" dirty="0" smtClean="0">
                <a:latin typeface="Georgia" pitchFamily="18" charset="0"/>
              </a:rPr>
              <a:t>!</a:t>
            </a:r>
            <a:r>
              <a:rPr lang="ru-RU" sz="2400" dirty="0" smtClean="0">
                <a:latin typeface="Georgia" pitchFamily="18" charset="0"/>
              </a:rPr>
              <a:t> Люди с самых давних времен любили смотреть на звезды, и им было очень интересно – какие же они на самом деле!</a:t>
            </a:r>
            <a:endParaRPr lang="ru-RU" sz="2400" dirty="0">
              <a:latin typeface="Georgia" pitchFamily="18" charset="0"/>
            </a:endParaRPr>
          </a:p>
        </p:txBody>
      </p:sp>
      <p:pic>
        <p:nvPicPr>
          <p:cNvPr id="4" name="Рисунок 3" descr="http://static.tuttogratis.it/community/gallery/520X0/48094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908720"/>
            <a:ext cx="3856388" cy="51845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404664"/>
            <a:ext cx="8229600" cy="5472608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>
                <a:latin typeface="Georgia" pitchFamily="18" charset="0"/>
              </a:rPr>
              <a:t> </a:t>
            </a:r>
          </a:p>
          <a:p>
            <a:pPr algn="ctr">
              <a:buNone/>
            </a:pPr>
            <a:r>
              <a:rPr lang="ru-RU" sz="5400" dirty="0" smtClean="0">
                <a:latin typeface="Georgia" pitchFamily="18" charset="0"/>
              </a:rPr>
              <a:t>Благодаря искусственным спутникам мы смотрим телевизор и разговариваем по телефону. </a:t>
            </a:r>
            <a:endParaRPr lang="ru-RU" sz="5400" dirty="0">
              <a:latin typeface="Georgia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548680"/>
            <a:ext cx="8229600" cy="5606083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5400" dirty="0" smtClean="0">
                <a:latin typeface="Georgia" pitchFamily="18" charset="0"/>
              </a:rPr>
              <a:t>Необъятен, и до конца не изведан космос. И кто знает, может быть, кто-нибудь из вас, когда вырастет, станет его новым покорителем.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548680"/>
            <a:ext cx="7632848" cy="5606083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sz="3600" dirty="0" smtClean="0">
                <a:latin typeface="Georgia" pitchFamily="18" charset="0"/>
              </a:rPr>
              <a:t>Я хотел бы слетать на луну,</a:t>
            </a:r>
            <a:br>
              <a:rPr lang="ru-RU" sz="3600" dirty="0" smtClean="0">
                <a:latin typeface="Georgia" pitchFamily="18" charset="0"/>
              </a:rPr>
            </a:br>
            <a:r>
              <a:rPr lang="ru-RU" sz="3600" dirty="0" smtClean="0">
                <a:latin typeface="Georgia" pitchFamily="18" charset="0"/>
              </a:rPr>
              <a:t>В неразгаданный мир окунуться.</a:t>
            </a:r>
            <a:br>
              <a:rPr lang="ru-RU" sz="3600" dirty="0" smtClean="0">
                <a:latin typeface="Georgia" pitchFamily="18" charset="0"/>
              </a:rPr>
            </a:br>
            <a:r>
              <a:rPr lang="ru-RU" sz="3600" dirty="0" smtClean="0">
                <a:latin typeface="Georgia" pitchFamily="18" charset="0"/>
              </a:rPr>
              <a:t>И подобно красивому сну</a:t>
            </a:r>
            <a:br>
              <a:rPr lang="ru-RU" sz="3600" dirty="0" smtClean="0">
                <a:latin typeface="Georgia" pitchFamily="18" charset="0"/>
              </a:rPr>
            </a:br>
            <a:r>
              <a:rPr lang="ru-RU" sz="3600" dirty="0" smtClean="0">
                <a:latin typeface="Georgia" pitchFamily="18" charset="0"/>
              </a:rPr>
              <a:t>К самой яркой звезде прикоснуться.</a:t>
            </a:r>
          </a:p>
          <a:p>
            <a:pPr algn="ctr">
              <a:buNone/>
            </a:pPr>
            <a:r>
              <a:rPr lang="ru-RU" sz="3600" dirty="0" smtClean="0">
                <a:latin typeface="Georgia" pitchFamily="18" charset="0"/>
              </a:rPr>
              <a:t>Долететь до далёких орбит,</a:t>
            </a:r>
            <a:br>
              <a:rPr lang="ru-RU" sz="3600" dirty="0" smtClean="0">
                <a:latin typeface="Georgia" pitchFamily="18" charset="0"/>
              </a:rPr>
            </a:br>
            <a:r>
              <a:rPr lang="ru-RU" sz="3600" dirty="0" smtClean="0">
                <a:latin typeface="Georgia" pitchFamily="18" charset="0"/>
              </a:rPr>
              <a:t>Неизвестных всем нам измерений,</a:t>
            </a:r>
            <a:br>
              <a:rPr lang="ru-RU" sz="3600" dirty="0" smtClean="0">
                <a:latin typeface="Georgia" pitchFamily="18" charset="0"/>
              </a:rPr>
            </a:br>
            <a:r>
              <a:rPr lang="ru-RU" sz="3600" dirty="0" smtClean="0">
                <a:latin typeface="Georgia" pitchFamily="18" charset="0"/>
              </a:rPr>
              <a:t>Где загадочный космос хранит</a:t>
            </a:r>
            <a:br>
              <a:rPr lang="ru-RU" sz="3600" dirty="0" smtClean="0">
                <a:latin typeface="Georgia" pitchFamily="18" charset="0"/>
              </a:rPr>
            </a:br>
            <a:r>
              <a:rPr lang="ru-RU" sz="3600" dirty="0" smtClean="0">
                <a:latin typeface="Georgia" pitchFamily="18" charset="0"/>
              </a:rPr>
              <a:t>Много тайн необъятной вселенной…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060847"/>
            <a:ext cx="8229600" cy="223224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6000" dirty="0" smtClean="0">
                <a:latin typeface="Georgia" pitchFamily="18" charset="0"/>
              </a:rPr>
              <a:t> </a:t>
            </a:r>
            <a:r>
              <a:rPr lang="ru-RU" sz="6000" dirty="0" smtClean="0">
                <a:solidFill>
                  <a:srgbClr val="7030A0"/>
                </a:solidFill>
                <a:latin typeface="Georgia" pitchFamily="18" charset="0"/>
              </a:rPr>
              <a:t>Спасибо за внимание.</a:t>
            </a:r>
            <a:endParaRPr lang="ru-RU" sz="6000" dirty="0">
              <a:solidFill>
                <a:srgbClr val="7030A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548680"/>
            <a:ext cx="3096344" cy="5606083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dirty="0" smtClean="0">
                <a:latin typeface="Georgia" pitchFamily="18" charset="0"/>
              </a:rPr>
              <a:t>И вот однажды, смотрел человек на звездное небо и ему захотелось узнать, что же это за звезды и почему они такие яркие. Ученые придумали специальные приборы – телескопы, с помощью которых наблюдали за планетами</a:t>
            </a:r>
            <a:r>
              <a:rPr lang="ru-RU" dirty="0" smtClean="0">
                <a:latin typeface="Constantia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4" name="Рисунок 3" descr="http://www.taxydromos.gr/data/news/1398867773325295442.jpg"/>
          <p:cNvPicPr/>
          <p:nvPr/>
        </p:nvPicPr>
        <p:blipFill>
          <a:blip r:embed="rId3" cstate="print"/>
          <a:srcRect r="53501"/>
          <a:stretch>
            <a:fillRect/>
          </a:stretch>
        </p:blipFill>
        <p:spPr bwMode="auto">
          <a:xfrm flipH="1">
            <a:off x="4355975" y="836712"/>
            <a:ext cx="3973413" cy="51280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692696"/>
            <a:ext cx="3600400" cy="5534075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800" dirty="0" smtClean="0">
                <a:latin typeface="Georgia" pitchFamily="18" charset="0"/>
              </a:rPr>
              <a:t>Небо над нашей головой усыпано множеством звезд. Они похожи на маленькие сверкающие точки и расположены далеко от Земли. На самом деле звезды очень большие. </a:t>
            </a:r>
            <a:endParaRPr lang="ru-RU" sz="2800" dirty="0">
              <a:latin typeface="Georgia" pitchFamily="18" charset="0"/>
            </a:endParaRPr>
          </a:p>
        </p:txBody>
      </p:sp>
      <p:pic>
        <p:nvPicPr>
          <p:cNvPr id="4" name="Picture 5" descr="http://www.spacetelescope.org/static/archives/images/wallpaper2/heic0603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836712"/>
            <a:ext cx="4194928" cy="50405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908721"/>
            <a:ext cx="2880320" cy="4680520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dirty="0" smtClean="0">
                <a:latin typeface="Georgia" pitchFamily="18" charset="0"/>
              </a:rPr>
              <a:t>Но люди хотели знать, есть ли жизнь на других планетах. А чтобы это узнать, надо обязательно долететь до них. И вот ученые изобрели первый космический корабль - спутник, установили на нем приборы и запустили в космическое пространство. 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16386" name="Picture 2" descr="http://77rus.smugmug.com/Military/Memorial-Museum-of/13/799072211_ybpHi-L.jpg"/>
          <p:cNvPicPr>
            <a:picLocks noChangeAspect="1" noChangeArrowheads="1"/>
          </p:cNvPicPr>
          <p:nvPr/>
        </p:nvPicPr>
        <p:blipFill>
          <a:blip r:embed="rId2" cstate="print"/>
          <a:srcRect l="13768" r="17393" b="4918"/>
          <a:stretch>
            <a:fillRect/>
          </a:stretch>
        </p:blipFill>
        <p:spPr bwMode="auto">
          <a:xfrm>
            <a:off x="3995936" y="1196752"/>
            <a:ext cx="4529962" cy="41764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620688"/>
            <a:ext cx="3240360" cy="553407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smtClean="0">
                <a:latin typeface="Georgia" pitchFamily="18" charset="0"/>
              </a:rPr>
              <a:t>На борту первого спутника были две собаки – Белка и Стрелка. Они первыми покорили космос и  удачно вернулись на Землю. </a:t>
            </a:r>
            <a:endParaRPr lang="ru-RU" sz="2800" dirty="0">
              <a:latin typeface="Georgia" pitchFamily="18" charset="0"/>
            </a:endParaRPr>
          </a:p>
        </p:txBody>
      </p:sp>
      <p:pic>
        <p:nvPicPr>
          <p:cNvPr id="4" name="Рисунок 3" descr="Фото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923928" y="1412776"/>
            <a:ext cx="4453086" cy="38164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620688"/>
            <a:ext cx="3960440" cy="5534075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 smtClean="0"/>
              <a:t>    </a:t>
            </a:r>
            <a:r>
              <a:rPr lang="ru-RU" sz="3600" dirty="0" smtClean="0">
                <a:solidFill>
                  <a:srgbClr val="FF0000"/>
                </a:solidFill>
                <a:latin typeface="Georgia" pitchFamily="18" charset="0"/>
              </a:rPr>
              <a:t>12 апреля </a:t>
            </a:r>
          </a:p>
          <a:p>
            <a:pPr algn="ctr">
              <a:buNone/>
            </a:pPr>
            <a:r>
              <a:rPr lang="ru-RU" sz="3600" dirty="0" smtClean="0">
                <a:solidFill>
                  <a:srgbClr val="FF0000"/>
                </a:solidFill>
                <a:latin typeface="Georgia" pitchFamily="18" charset="0"/>
              </a:rPr>
              <a:t>1961 года</a:t>
            </a:r>
            <a:r>
              <a:rPr lang="ru-RU" dirty="0" smtClean="0">
                <a:latin typeface="Georgia" pitchFamily="18" charset="0"/>
              </a:rPr>
              <a:t> </a:t>
            </a:r>
          </a:p>
          <a:p>
            <a:pPr algn="ctr">
              <a:buNone/>
            </a:pPr>
            <a:r>
              <a:rPr lang="ru-RU" dirty="0" smtClean="0">
                <a:latin typeface="Georgia" pitchFamily="18" charset="0"/>
              </a:rPr>
              <a:t>советский космонавт </a:t>
            </a:r>
          </a:p>
          <a:p>
            <a:pPr algn="ctr">
              <a:buNone/>
            </a:pPr>
            <a:r>
              <a:rPr lang="ru-RU" sz="3600" dirty="0" smtClean="0">
                <a:solidFill>
                  <a:srgbClr val="FF0000"/>
                </a:solidFill>
                <a:latin typeface="Georgia" pitchFamily="18" charset="0"/>
              </a:rPr>
              <a:t>Юрий Алексеевич</a:t>
            </a:r>
          </a:p>
          <a:p>
            <a:pPr algn="ctr">
              <a:buNone/>
            </a:pPr>
            <a:r>
              <a:rPr lang="ru-RU" sz="3600" dirty="0" smtClean="0">
                <a:solidFill>
                  <a:srgbClr val="FF0000"/>
                </a:solidFill>
                <a:latin typeface="Georgia" pitchFamily="18" charset="0"/>
              </a:rPr>
              <a:t>Гагарин </a:t>
            </a:r>
          </a:p>
          <a:p>
            <a:pPr algn="ctr">
              <a:buNone/>
            </a:pPr>
            <a:r>
              <a:rPr lang="ru-RU" dirty="0" smtClean="0">
                <a:latin typeface="Georgia" pitchFamily="18" charset="0"/>
              </a:rPr>
              <a:t>впервые в мире совершил</a:t>
            </a:r>
          </a:p>
          <a:p>
            <a:pPr algn="ctr">
              <a:buNone/>
            </a:pPr>
            <a:r>
              <a:rPr lang="ru-RU" dirty="0" smtClean="0">
                <a:latin typeface="Georgia" pitchFamily="18" charset="0"/>
              </a:rPr>
              <a:t>виток </a:t>
            </a:r>
          </a:p>
          <a:p>
            <a:pPr algn="ctr">
              <a:buNone/>
            </a:pPr>
            <a:r>
              <a:rPr lang="ru-RU" dirty="0" smtClean="0">
                <a:latin typeface="Georgia" pitchFamily="18" charset="0"/>
              </a:rPr>
              <a:t>вокруг </a:t>
            </a:r>
          </a:p>
          <a:p>
            <a:pPr algn="ctr">
              <a:buNone/>
            </a:pPr>
            <a:r>
              <a:rPr lang="ru-RU" dirty="0" smtClean="0">
                <a:latin typeface="Georgia" pitchFamily="18" charset="0"/>
              </a:rPr>
              <a:t>Земли.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4" name="Рисунок 3" descr="http://isicad.ru/uploads/img/7955_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4572000" y="908720"/>
            <a:ext cx="3744416" cy="50405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052736"/>
            <a:ext cx="3168352" cy="510202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latin typeface="Georgia" pitchFamily="18" charset="0"/>
              </a:rPr>
              <a:t>Свой первый полет </a:t>
            </a:r>
          </a:p>
          <a:p>
            <a:pPr algn="ctr">
              <a:buNone/>
            </a:pPr>
            <a:r>
              <a:rPr lang="ru-RU" dirty="0" smtClean="0">
                <a:latin typeface="Georgia" pitchFamily="18" charset="0"/>
              </a:rPr>
              <a:t>Ю.А. Гагарин совершил на космическом корабле </a:t>
            </a:r>
            <a:r>
              <a:rPr lang="ru-RU" sz="3600" dirty="0" smtClean="0">
                <a:solidFill>
                  <a:srgbClr val="FF0000"/>
                </a:solidFill>
                <a:latin typeface="Georgia" pitchFamily="18" charset="0"/>
              </a:rPr>
              <a:t>«Восток- 1»</a:t>
            </a:r>
            <a:endParaRPr lang="ru-RU" sz="3600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21506" name="Picture 2" descr="http://images.fineartamerica.com/images-medium-large/launch-of-vostok-1-spacecraft-ria-novosti.jpg"/>
          <p:cNvPicPr>
            <a:picLocks noChangeAspect="1" noChangeArrowheads="1"/>
          </p:cNvPicPr>
          <p:nvPr/>
        </p:nvPicPr>
        <p:blipFill>
          <a:blip r:embed="rId2" cstate="print"/>
          <a:srcRect l="27159" r="26642"/>
          <a:stretch>
            <a:fillRect/>
          </a:stretch>
        </p:blipFill>
        <p:spPr bwMode="auto">
          <a:xfrm>
            <a:off x="4644008" y="620688"/>
            <a:ext cx="3369134" cy="55018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548680"/>
            <a:ext cx="3096344" cy="5606083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 smtClean="0">
                <a:latin typeface="Georgia" pitchFamily="18" charset="0"/>
              </a:rPr>
              <a:t>Из</a:t>
            </a:r>
          </a:p>
          <a:p>
            <a:pPr algn="ctr">
              <a:buNone/>
            </a:pPr>
            <a:r>
              <a:rPr lang="ru-RU" dirty="0" smtClean="0">
                <a:latin typeface="Georgia" pitchFamily="18" charset="0"/>
              </a:rPr>
              <a:t>космического пространства Юрий Гагарин увидел нашу планету – Земля, она</a:t>
            </a:r>
          </a:p>
          <a:p>
            <a:pPr algn="ctr">
              <a:buNone/>
            </a:pPr>
            <a:r>
              <a:rPr lang="ru-RU" dirty="0" smtClean="0">
                <a:latin typeface="Georgia" pitchFamily="18" charset="0"/>
              </a:rPr>
              <a:t>была круглая и показалась ему очень маленькой.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5" name="Рисунок 4" descr="http://www.oboiruneta.ru/images/stories/dg_originals/4317AE587EE3-17.jpg"/>
          <p:cNvPicPr/>
          <p:nvPr/>
        </p:nvPicPr>
        <p:blipFill>
          <a:blip r:embed="rId2" cstate="print"/>
          <a:srcRect l="19666" r="18619"/>
          <a:stretch>
            <a:fillRect/>
          </a:stretch>
        </p:blipFill>
        <p:spPr bwMode="auto">
          <a:xfrm>
            <a:off x="4283968" y="980728"/>
            <a:ext cx="4394051" cy="44644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1f4d1494e64ce8ea5183f35808e5c6375cc57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452</Words>
  <Application>Microsoft Office PowerPoint</Application>
  <PresentationFormat>Экран (4:3)</PresentationFormat>
  <Paragraphs>38</Paragraphs>
  <Slides>23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Arial</vt:lpstr>
      <vt:lpstr>Calibri</vt:lpstr>
      <vt:lpstr>Constantia</vt:lpstr>
      <vt:lpstr>Georgia</vt:lpstr>
      <vt:lpstr>Тема Office</vt:lpstr>
      <vt:lpstr>ДЕТЯМ   О КОСМОСЕ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WolfishLair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Белозёрова</dc:creator>
  <cp:lastModifiedBy>Пользователь Windows</cp:lastModifiedBy>
  <cp:revision>25</cp:revision>
  <dcterms:created xsi:type="dcterms:W3CDTF">2013-02-26T18:13:19Z</dcterms:created>
  <dcterms:modified xsi:type="dcterms:W3CDTF">2018-04-10T10:18:13Z</dcterms:modified>
</cp:coreProperties>
</file>