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719"/>
  </p:normalViewPr>
  <p:slideViewPr>
    <p:cSldViewPr>
      <p:cViewPr varScale="1">
        <p:scale>
          <a:sx n="147" d="100"/>
          <a:sy n="147" d="100"/>
        </p:scale>
        <p:origin x="236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CEE07-8EA7-49E7-8462-63EAA909EFA8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5E28A-8BC9-4B2F-B5F1-58567A635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06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5E28A-8BC9-4B2F-B5F1-58567A635BD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13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1328-446D-44CD-9788-451C69497C5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DEFA-82A2-4E38-9E9E-747751C98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8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1328-446D-44CD-9788-451C69497C5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DEFA-82A2-4E38-9E9E-747751C98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40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1328-446D-44CD-9788-451C69497C5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DEFA-82A2-4E38-9E9E-747751C98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44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1328-446D-44CD-9788-451C69497C5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DEFA-82A2-4E38-9E9E-747751C98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16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1328-446D-44CD-9788-451C69497C5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DEFA-82A2-4E38-9E9E-747751C98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94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1328-446D-44CD-9788-451C69497C5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DEFA-82A2-4E38-9E9E-747751C98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03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1328-446D-44CD-9788-451C69497C5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DEFA-82A2-4E38-9E9E-747751C98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33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1328-446D-44CD-9788-451C69497C5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DEFA-82A2-4E38-9E9E-747751C98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59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1328-446D-44CD-9788-451C69497C5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DEFA-82A2-4E38-9E9E-747751C98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70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1328-446D-44CD-9788-451C69497C5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DEFA-82A2-4E38-9E9E-747751C98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4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1328-446D-44CD-9788-451C69497C5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DEFA-82A2-4E38-9E9E-747751C98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73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F1328-446D-44CD-9788-451C69497C5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6DEFA-82A2-4E38-9E9E-747751C98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2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>
            <a:extLst>
              <a:ext uri="{FF2B5EF4-FFF2-40B4-BE49-F238E27FC236}">
                <a16:creationId xmlns:a16="http://schemas.microsoft.com/office/drawing/2014/main" id="{ED94DB58-F014-1365-73BF-0AE8990B2391}"/>
              </a:ext>
            </a:extLst>
          </p:cNvPr>
          <p:cNvGrpSpPr>
            <a:grpSpLocks/>
          </p:cNvGrpSpPr>
          <p:nvPr/>
        </p:nvGrpSpPr>
        <p:grpSpPr bwMode="auto">
          <a:xfrm>
            <a:off x="119336" y="84469"/>
            <a:ext cx="2749154" cy="1513474"/>
            <a:chOff x="143554" y="-114709"/>
            <a:chExt cx="3664921" cy="2016658"/>
          </a:xfrm>
        </p:grpSpPr>
        <p:pic>
          <p:nvPicPr>
            <p:cNvPr id="5" name="Picture 2" descr="C:\Users\MalenkovaEV.EDU1\Desktop\Картинки\flag_rossiya_simvolika_lenty_trikolor_99276_2560x1600.jpg">
              <a:extLst>
                <a:ext uri="{FF2B5EF4-FFF2-40B4-BE49-F238E27FC236}">
                  <a16:creationId xmlns:a16="http://schemas.microsoft.com/office/drawing/2014/main" id="{55201B92-F185-A62D-A646-9F607381E2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25054" b="11670"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Рисунок 17" descr="Samarskaya_oblast_gerb_h8nqy4tcmxozhyoh4wh5.jpg">
              <a:extLst>
                <a:ext uri="{FF2B5EF4-FFF2-40B4-BE49-F238E27FC236}">
                  <a16:creationId xmlns:a16="http://schemas.microsoft.com/office/drawing/2014/main" id="{BEE87592-9A24-4519-3973-4F7BDDE509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9AD380E5-7AED-F20C-1879-A6374107E3C0}"/>
              </a:ext>
            </a:extLst>
          </p:cNvPr>
          <p:cNvSpPr txBox="1"/>
          <p:nvPr/>
        </p:nvSpPr>
        <p:spPr>
          <a:xfrm>
            <a:off x="2524845" y="298611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>
              <a:defRPr/>
            </a:pPr>
            <a:r>
              <a:rPr lang="ru-RU" b="1" dirty="0">
                <a:cs typeface="Arial" pitchFamily="34" charset="0"/>
              </a:rPr>
              <a:t>Министерство  образования и науки Самарской области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BBB1187-98AE-0F9B-71B0-9C8A18EA892F}"/>
              </a:ext>
            </a:extLst>
          </p:cNvPr>
          <p:cNvSpPr txBox="1">
            <a:spLocks/>
          </p:cNvSpPr>
          <p:nvPr/>
        </p:nvSpPr>
        <p:spPr>
          <a:xfrm>
            <a:off x="179512" y="2689749"/>
            <a:ext cx="8640959" cy="1816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432FF"/>
                </a:solidFill>
                <a:latin typeface="+mn-lt"/>
                <a:ea typeface="+mn-ea"/>
                <a:cs typeface="+mn-cs"/>
              </a:rPr>
              <a:t>О работе региональной аттестационной комиссии в августе 2023 года </a:t>
            </a:r>
          </a:p>
          <a:p>
            <a:r>
              <a:rPr lang="ru-RU" sz="3600" b="1" i="1" dirty="0">
                <a:solidFill>
                  <a:srgbClr val="0432FF"/>
                </a:solidFill>
                <a:latin typeface="+mn-lt"/>
                <a:ea typeface="+mn-ea"/>
                <a:cs typeface="+mn-cs"/>
              </a:rPr>
              <a:t>(в переходный период)</a:t>
            </a:r>
            <a:br>
              <a:rPr lang="ru-RU" sz="3600" b="1" i="1" dirty="0">
                <a:solidFill>
                  <a:srgbClr val="0432FF"/>
                </a:solidFill>
                <a:latin typeface="+mn-lt"/>
                <a:ea typeface="+mn-ea"/>
                <a:cs typeface="+mn-cs"/>
              </a:rPr>
            </a:br>
            <a:r>
              <a:rPr lang="ru-RU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BAF34F-219B-C053-9496-219BA2E46BB1}"/>
              </a:ext>
            </a:extLst>
          </p:cNvPr>
          <p:cNvSpPr txBox="1"/>
          <p:nvPr/>
        </p:nvSpPr>
        <p:spPr>
          <a:xfrm>
            <a:off x="7654248" y="6381328"/>
            <a:ext cx="148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19.07.2023</a:t>
            </a:r>
          </a:p>
        </p:txBody>
      </p:sp>
    </p:spTree>
    <p:extLst>
      <p:ext uri="{BB962C8B-B14F-4D97-AF65-F5344CB8AC3E}">
        <p14:creationId xmlns:p14="http://schemas.microsoft.com/office/powerpoint/2010/main" val="74819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48680"/>
            <a:ext cx="7552928" cy="352839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С </a:t>
            </a:r>
            <a:r>
              <a:rPr lang="ru-RU" b="1" dirty="0">
                <a:solidFill>
                  <a:srgbClr val="C00000"/>
                </a:solidFill>
              </a:rPr>
              <a:t>01.09.2023</a:t>
            </a:r>
            <a:r>
              <a:rPr lang="ru-RU" b="1" dirty="0">
                <a:solidFill>
                  <a:schemeClr val="tx2"/>
                </a:solidFill>
              </a:rPr>
              <a:t>  вступает в силу новый Порядок проведения аттестации педагогических работников организаций, осуществляющих образовательную деятельность</a:t>
            </a:r>
          </a:p>
          <a:p>
            <a:pPr>
              <a:spcBef>
                <a:spcPts val="0"/>
              </a:spcBef>
            </a:pPr>
            <a:r>
              <a:rPr lang="ru-RU" b="1" i="1" dirty="0">
                <a:solidFill>
                  <a:schemeClr val="tx2"/>
                </a:solidFill>
              </a:rPr>
              <a:t>(приказ </a:t>
            </a:r>
            <a:r>
              <a:rPr lang="ru-RU" b="1" i="1" dirty="0" err="1">
                <a:solidFill>
                  <a:schemeClr val="tx2"/>
                </a:solidFill>
              </a:rPr>
              <a:t>Минпросвещения</a:t>
            </a:r>
            <a:r>
              <a:rPr lang="ru-RU" b="1" i="1" dirty="0">
                <a:solidFill>
                  <a:schemeClr val="tx2"/>
                </a:solidFill>
              </a:rPr>
              <a:t> России </a:t>
            </a:r>
          </a:p>
          <a:p>
            <a:pPr>
              <a:spcBef>
                <a:spcPts val="0"/>
              </a:spcBef>
            </a:pPr>
            <a:r>
              <a:rPr lang="ru-RU" b="1" i="1" dirty="0">
                <a:solidFill>
                  <a:schemeClr val="tx2"/>
                </a:solidFill>
              </a:rPr>
              <a:t>от 24.03.2023 № 196)</a:t>
            </a:r>
          </a:p>
          <a:p>
            <a:r>
              <a:rPr lang="ru-RU" b="1" dirty="0">
                <a:solidFill>
                  <a:srgbClr val="C00000"/>
                </a:solidFill>
              </a:rPr>
              <a:t>Квалификационные категории  по новому Порядку присваиваются бессрочно </a:t>
            </a:r>
          </a:p>
          <a:p>
            <a:r>
              <a:rPr lang="ru-RU" b="1" dirty="0">
                <a:solidFill>
                  <a:schemeClr val="tx2"/>
                </a:solidFill>
              </a:rPr>
              <a:t>Прием заявлений начнется </a:t>
            </a:r>
            <a:r>
              <a:rPr lang="ru-RU" b="1" dirty="0">
                <a:solidFill>
                  <a:srgbClr val="C00000"/>
                </a:solidFill>
              </a:rPr>
              <a:t>с 01.09.2023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89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25728" y="404664"/>
            <a:ext cx="7978720" cy="6048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600" b="1" dirty="0">
                <a:solidFill>
                  <a:srgbClr val="C00000"/>
                </a:solidFill>
              </a:rPr>
              <a:t>ПЕРЕХОДНЫЙ ПЕРИОД  </a:t>
            </a:r>
          </a:p>
          <a:p>
            <a:r>
              <a:rPr lang="ru-RU" sz="6800" b="1" dirty="0">
                <a:solidFill>
                  <a:schemeClr val="tx2"/>
                </a:solidFill>
              </a:rPr>
              <a:t>До </a:t>
            </a:r>
            <a:r>
              <a:rPr lang="ru-RU" sz="6800" b="1" u="sng" dirty="0">
                <a:solidFill>
                  <a:srgbClr val="C00000"/>
                </a:solidFill>
              </a:rPr>
              <a:t>01.09.2023</a:t>
            </a:r>
            <a:r>
              <a:rPr lang="ru-RU" sz="6800" b="1" dirty="0">
                <a:solidFill>
                  <a:schemeClr val="tx2"/>
                </a:solidFill>
              </a:rPr>
              <a:t> года действует Порядок проведения аттестации педагогических работников организаций, осуществляющих образовательную деятельность, утвержденный приказам </a:t>
            </a:r>
            <a:r>
              <a:rPr lang="ru-RU" sz="6800" b="1" dirty="0" err="1">
                <a:solidFill>
                  <a:schemeClr val="tx2"/>
                </a:solidFill>
              </a:rPr>
              <a:t>Минобрнауки</a:t>
            </a:r>
            <a:r>
              <a:rPr lang="ru-RU" sz="6800" b="1" dirty="0">
                <a:solidFill>
                  <a:schemeClr val="tx2"/>
                </a:solidFill>
              </a:rPr>
              <a:t> России от 07.04.2014 № 276</a:t>
            </a:r>
          </a:p>
          <a:p>
            <a:endParaRPr lang="ru-RU" sz="6800" b="1" dirty="0">
              <a:solidFill>
                <a:schemeClr val="tx2"/>
              </a:solidFill>
            </a:endParaRPr>
          </a:p>
          <a:p>
            <a:r>
              <a:rPr lang="ru-RU" sz="6800" b="1" dirty="0">
                <a:solidFill>
                  <a:schemeClr val="tx2"/>
                </a:solidFill>
              </a:rPr>
              <a:t> Для педагогов, принявших решение о прохождении аттестации </a:t>
            </a:r>
            <a:r>
              <a:rPr lang="ru-RU" sz="6800" b="1" u="sng" dirty="0">
                <a:solidFill>
                  <a:srgbClr val="C00000"/>
                </a:solidFill>
              </a:rPr>
              <a:t>по действующему до 1 сентября 2023 года</a:t>
            </a:r>
            <a:r>
              <a:rPr lang="ru-RU" sz="6800" b="1" dirty="0">
                <a:solidFill>
                  <a:srgbClr val="C00000"/>
                </a:solidFill>
              </a:rPr>
              <a:t> </a:t>
            </a:r>
            <a:r>
              <a:rPr lang="ru-RU" sz="6800" b="1" dirty="0">
                <a:solidFill>
                  <a:schemeClr val="tx2"/>
                </a:solidFill>
              </a:rPr>
              <a:t>Порядку аттестации, устанавливается переходный период.</a:t>
            </a:r>
          </a:p>
          <a:p>
            <a:endParaRPr lang="ru-RU" sz="6800" b="1" dirty="0">
              <a:solidFill>
                <a:schemeClr val="tx2"/>
              </a:solidFill>
            </a:endParaRPr>
          </a:p>
          <a:p>
            <a:r>
              <a:rPr lang="ru-RU" sz="6800" b="1" dirty="0">
                <a:solidFill>
                  <a:schemeClr val="tx2"/>
                </a:solidFill>
              </a:rPr>
              <a:t>КВАЛИФИКАЦИОННЫЕ КАТЕГОРИИ </a:t>
            </a:r>
            <a:r>
              <a:rPr lang="ru-RU" sz="6800" b="1" u="sng" dirty="0">
                <a:solidFill>
                  <a:srgbClr val="C00000"/>
                </a:solidFill>
              </a:rPr>
              <a:t>ПРИСВАИВАЮТСЯ НА 5 ЛЕТ</a:t>
            </a:r>
            <a:endParaRPr lang="ru-RU" sz="6800" b="1" dirty="0">
              <a:solidFill>
                <a:schemeClr val="tx2"/>
              </a:solidFill>
            </a:endParaRPr>
          </a:p>
          <a:p>
            <a:endParaRPr lang="ru-RU" sz="6800" b="1" dirty="0">
              <a:solidFill>
                <a:schemeClr val="tx2"/>
              </a:solidFill>
            </a:endParaRPr>
          </a:p>
          <a:p>
            <a:pPr algn="just"/>
            <a:r>
              <a:rPr lang="ru-RU" sz="7200" b="1" dirty="0">
                <a:solidFill>
                  <a:srgbClr val="C00000"/>
                </a:solidFill>
              </a:rPr>
              <a:t>до 14.08.2023  (ЖЕЛАТЕЛЬНО) </a:t>
            </a:r>
            <a:r>
              <a:rPr lang="ru-RU" sz="7200" b="1" dirty="0">
                <a:solidFill>
                  <a:schemeClr val="tx2"/>
                </a:solidFill>
              </a:rPr>
              <a:t>подача заявлений на проведение аттестации;</a:t>
            </a:r>
          </a:p>
          <a:p>
            <a:pPr algn="just"/>
            <a:endParaRPr lang="ru-RU" sz="7200" b="1" dirty="0">
              <a:solidFill>
                <a:schemeClr val="tx2"/>
              </a:solidFill>
            </a:endParaRPr>
          </a:p>
          <a:p>
            <a:pPr algn="just"/>
            <a:r>
              <a:rPr lang="ru-RU" sz="7200" b="1" dirty="0">
                <a:solidFill>
                  <a:srgbClr val="C00000"/>
                </a:solidFill>
              </a:rPr>
              <a:t>16.08.2023</a:t>
            </a:r>
            <a:r>
              <a:rPr lang="ru-RU" sz="7200" b="1" dirty="0">
                <a:solidFill>
                  <a:schemeClr val="tx2"/>
                </a:solidFill>
              </a:rPr>
              <a:t> - состоится заседание аттестационной комиссии, где будет принято решение о сроке проведения аттестации в отношении конкретного </a:t>
            </a:r>
            <a:r>
              <a:rPr lang="ru-RU" sz="7200" b="1" dirty="0" err="1">
                <a:solidFill>
                  <a:schemeClr val="tx2"/>
                </a:solidFill>
              </a:rPr>
              <a:t>пед.работника</a:t>
            </a:r>
            <a:r>
              <a:rPr lang="ru-RU" sz="7200" b="1" dirty="0">
                <a:solidFill>
                  <a:schemeClr val="tx2"/>
                </a:solidFill>
              </a:rPr>
              <a:t>;</a:t>
            </a:r>
          </a:p>
          <a:p>
            <a:pPr algn="just"/>
            <a:endParaRPr lang="ru-RU" sz="7200" b="1" dirty="0">
              <a:solidFill>
                <a:schemeClr val="tx2"/>
              </a:solidFill>
            </a:endParaRPr>
          </a:p>
          <a:p>
            <a:pPr algn="just"/>
            <a:r>
              <a:rPr lang="ru-RU" sz="7200" b="1" dirty="0">
                <a:solidFill>
                  <a:srgbClr val="C00000"/>
                </a:solidFill>
              </a:rPr>
              <a:t>до 20.08.2023 (ЖЕЛАТЕЛЬНО) </a:t>
            </a:r>
            <a:r>
              <a:rPr lang="ru-RU" sz="7200" b="1" dirty="0">
                <a:solidFill>
                  <a:schemeClr val="tx2"/>
                </a:solidFill>
              </a:rPr>
              <a:t>– отправка материалов для проведения всестороннего анализа результатов профессиональной деятельности (прикрепление портфолио);</a:t>
            </a:r>
          </a:p>
          <a:p>
            <a:pPr algn="just"/>
            <a:endParaRPr lang="ru-RU" sz="7200" b="1" dirty="0">
              <a:solidFill>
                <a:schemeClr val="tx2"/>
              </a:solidFill>
            </a:endParaRPr>
          </a:p>
          <a:p>
            <a:pPr algn="just"/>
            <a:r>
              <a:rPr lang="ru-RU" sz="7200" b="1" dirty="0">
                <a:solidFill>
                  <a:srgbClr val="C00000"/>
                </a:solidFill>
              </a:rPr>
              <a:t>с</a:t>
            </a:r>
            <a:r>
              <a:rPr lang="ru-RU" sz="7200" b="1" dirty="0">
                <a:solidFill>
                  <a:schemeClr val="tx2"/>
                </a:solidFill>
              </a:rPr>
              <a:t> </a:t>
            </a:r>
            <a:r>
              <a:rPr lang="ru-RU" sz="7200" b="1" dirty="0">
                <a:solidFill>
                  <a:srgbClr val="C00000"/>
                </a:solidFill>
              </a:rPr>
              <a:t>28.08 - 31.08.2023 </a:t>
            </a:r>
            <a:r>
              <a:rPr lang="ru-RU" sz="7200" b="1" dirty="0">
                <a:solidFill>
                  <a:schemeClr val="tx2"/>
                </a:solidFill>
              </a:rPr>
              <a:t>– заседания аттестационных комиссий с учетом кол-ва поданных заявлений.</a:t>
            </a:r>
          </a:p>
          <a:p>
            <a:pPr algn="just"/>
            <a:endParaRPr lang="ru-RU" sz="6800" b="1" dirty="0"/>
          </a:p>
          <a:p>
            <a:pPr algn="just"/>
            <a:endParaRPr lang="ru-RU" sz="6800" b="1" dirty="0"/>
          </a:p>
          <a:p>
            <a:pPr algn="just"/>
            <a:endParaRPr lang="ru-RU" sz="6800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411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332656"/>
            <a:ext cx="792088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6800" b="1" dirty="0"/>
          </a:p>
          <a:p>
            <a:r>
              <a:rPr lang="ru-RU" sz="11200" b="1" dirty="0">
                <a:solidFill>
                  <a:srgbClr val="C00000"/>
                </a:solidFill>
              </a:rPr>
              <a:t>ВАЖНО! </a:t>
            </a:r>
          </a:p>
          <a:p>
            <a:pPr algn="just"/>
            <a:r>
              <a:rPr lang="ru-RU" sz="11200" b="1" dirty="0">
                <a:solidFill>
                  <a:srgbClr val="C00000"/>
                </a:solidFill>
              </a:rPr>
              <a:t>В переходный период сокращены сроки загрузки документов портфолио на проверку (с момента подачи заявлений до 20.08.2023)</a:t>
            </a:r>
          </a:p>
          <a:p>
            <a:pPr algn="just"/>
            <a:endParaRPr lang="ru-RU" sz="11200" b="1" dirty="0"/>
          </a:p>
          <a:p>
            <a:r>
              <a:rPr lang="ru-RU" sz="11200" b="1" i="1" dirty="0">
                <a:solidFill>
                  <a:schemeClr val="tx2"/>
                </a:solidFill>
              </a:rPr>
              <a:t>!!!В случае подачи заявления 14.08.2023 </a:t>
            </a:r>
          </a:p>
          <a:p>
            <a:r>
              <a:rPr lang="ru-RU" sz="11200" b="1" i="1" dirty="0">
                <a:solidFill>
                  <a:schemeClr val="tx2"/>
                </a:solidFill>
              </a:rPr>
              <a:t>на загрузку документов (портфолио) остаётся 6 дней! </a:t>
            </a:r>
          </a:p>
          <a:p>
            <a:endParaRPr lang="ru-RU" sz="11200" b="1" i="1" dirty="0">
              <a:solidFill>
                <a:schemeClr val="tx2"/>
              </a:solidFill>
            </a:endParaRPr>
          </a:p>
          <a:p>
            <a:r>
              <a:rPr lang="ru-RU" sz="11200" b="1" dirty="0">
                <a:solidFill>
                  <a:schemeClr val="tx2"/>
                </a:solidFill>
              </a:rPr>
              <a:t>При положительном решение аттестационной комиссии квалификационная категория будет установлена </a:t>
            </a:r>
            <a:r>
              <a:rPr lang="ru-RU" sz="11200" b="1" dirty="0">
                <a:solidFill>
                  <a:srgbClr val="C00000"/>
                </a:solidFill>
              </a:rPr>
              <a:t>на </a:t>
            </a:r>
            <a:r>
              <a:rPr lang="ru-RU" sz="11200" b="1">
                <a:solidFill>
                  <a:srgbClr val="C00000"/>
                </a:solidFill>
              </a:rPr>
              <a:t>5 лет.</a:t>
            </a:r>
            <a:endParaRPr lang="ru-RU" sz="11200" b="1" dirty="0">
              <a:solidFill>
                <a:srgbClr val="C00000"/>
              </a:solidFill>
            </a:endParaRPr>
          </a:p>
          <a:p>
            <a:pPr algn="just"/>
            <a:endParaRPr lang="ru-RU" sz="16000" b="1" dirty="0"/>
          </a:p>
          <a:p>
            <a:pPr algn="just"/>
            <a:endParaRPr lang="ru-RU" sz="6800" b="1" dirty="0"/>
          </a:p>
          <a:p>
            <a:pPr algn="just"/>
            <a:endParaRPr lang="ru-RU" sz="6800" b="1" dirty="0"/>
          </a:p>
          <a:p>
            <a:pPr algn="just"/>
            <a:endParaRPr lang="ru-RU" sz="6800" b="1" dirty="0"/>
          </a:p>
          <a:p>
            <a:pPr algn="just"/>
            <a:endParaRPr lang="ru-RU" sz="6800" b="1" dirty="0"/>
          </a:p>
          <a:p>
            <a:pPr algn="just"/>
            <a:endParaRPr lang="ru-RU" sz="6800" b="1" dirty="0"/>
          </a:p>
          <a:p>
            <a:pPr algn="just"/>
            <a:endParaRPr lang="ru-RU" sz="6800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9164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231</Words>
  <Application>Microsoft Macintosh PowerPoint</Application>
  <PresentationFormat>Экран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Кузьмина  Кристина  Владимировна</dc:creator>
  <cp:lastModifiedBy>Виктор Акопьян</cp:lastModifiedBy>
  <cp:revision>13</cp:revision>
  <dcterms:created xsi:type="dcterms:W3CDTF">2023-07-18T12:44:06Z</dcterms:created>
  <dcterms:modified xsi:type="dcterms:W3CDTF">2023-07-18T17:34:16Z</dcterms:modified>
</cp:coreProperties>
</file>